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6" r:id="rId4"/>
    <p:sldId id="271" r:id="rId5"/>
    <p:sldId id="270" r:id="rId6"/>
    <p:sldId id="272" r:id="rId7"/>
    <p:sldId id="268" r:id="rId8"/>
    <p:sldId id="269" r:id="rId9"/>
  </p:sldIdLst>
  <p:sldSz cx="9144000" cy="6858000" type="screen4x3"/>
  <p:notesSz cx="6788150" cy="9923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7768" autoAdjust="0"/>
  </p:normalViewPr>
  <p:slideViewPr>
    <p:cSldViewPr>
      <p:cViewPr varScale="1">
        <p:scale>
          <a:sx n="50" d="100"/>
          <a:sy n="50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5047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F7E84-A70D-444F-BEBB-D62C7D996984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5047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2DF24-D1EF-4B75-BE26-703BD959B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67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5047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B7D80-0765-41EC-8D67-2A7DF8720E1B}" type="datetimeFigureOut">
              <a:rPr lang="en-GB" smtClean="0"/>
              <a:pPr/>
              <a:t>29/10/2015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5047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5856B-BCDE-49CF-AB8D-00BF36ECEE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6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856B-BCDE-49CF-AB8D-00BF36ECEEE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975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FontTx/>
              <a:buNone/>
            </a:pPr>
            <a:endParaRPr lang="en-GB" sz="2400" dirty="0" smtClean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856B-BCDE-49CF-AB8D-00BF36ECEEE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404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856B-BCDE-49CF-AB8D-00BF36ECEEE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404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FontTx/>
              <a:buNone/>
            </a:pPr>
            <a:endParaRPr lang="en-GB" sz="2400" dirty="0" smtClean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856B-BCDE-49CF-AB8D-00BF36ECEEE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404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FontTx/>
              <a:buNone/>
            </a:pPr>
            <a:endParaRPr lang="en-GB" sz="2400" dirty="0" smtClean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856B-BCDE-49CF-AB8D-00BF36ECEEEF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404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FontTx/>
              <a:buNone/>
            </a:pPr>
            <a:endParaRPr lang="en-GB" sz="2400" dirty="0" smtClean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856B-BCDE-49CF-AB8D-00BF36ECEEEF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404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FontTx/>
              <a:buNone/>
            </a:pPr>
            <a:endParaRPr lang="en-GB" sz="2400" dirty="0" smtClean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856B-BCDE-49CF-AB8D-00BF36ECEEE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404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FontTx/>
              <a:buNone/>
            </a:pPr>
            <a:endParaRPr lang="en-GB" sz="2400" dirty="0" smtClean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856B-BCDE-49CF-AB8D-00BF36ECEEEF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404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8514-F427-4682-947D-1F6FDB2B2ECE}" type="datetime2">
              <a:rPr lang="en-US" smtClean="0"/>
              <a:t>Thursday, October 29,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Academy of Social Sciences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0D98-F258-45B0-9DBB-DAB0C73AA5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B543-0FE7-48AB-BE63-EA7F61677990}" type="datetime2">
              <a:rPr lang="en-US" smtClean="0"/>
              <a:t>Thursday, October 29,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Academy of Social Sciences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0D98-F258-45B0-9DBB-DAB0C73AA5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CC15-BC69-4C2A-A2B1-D0E33F5843E8}" type="datetime2">
              <a:rPr lang="en-US" smtClean="0"/>
              <a:t>Thursday, October 29,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Academy of Social Sciences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0D98-F258-45B0-9DBB-DAB0C73AA5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B07F-B3DE-464C-9983-5AAD0632F2F9}" type="datetime2">
              <a:rPr lang="en-US" smtClean="0"/>
              <a:t>Thursday, October 29,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Academy of Social Sciences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0D98-F258-45B0-9DBB-DAB0C73AA5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12B2-4F0D-4B95-812C-60E0FD28CC3F}" type="datetime2">
              <a:rPr lang="en-US" smtClean="0"/>
              <a:t>Thursday, October 29,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Academy of Social Sciences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0D98-F258-45B0-9DBB-DAB0C73AA5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CA62-8AC7-4271-B2EE-54455035C844}" type="datetime2">
              <a:rPr lang="en-US" smtClean="0"/>
              <a:t>Thursday, October 29, 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Academy of Social Sciences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0D98-F258-45B0-9DBB-DAB0C73AA5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80C1-687A-4650-A05E-3BED3299D502}" type="datetime2">
              <a:rPr lang="en-US" smtClean="0"/>
              <a:t>Thursday, October 29, 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Academy of Social Sciences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0D98-F258-45B0-9DBB-DAB0C73AA5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3D59-B1C6-4F4D-B15C-2B07C216CECE}" type="datetime2">
              <a:rPr lang="en-US" smtClean="0"/>
              <a:t>Thursday, October 29, 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Academy of Social Sciences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0D98-F258-45B0-9DBB-DAB0C73AA5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7A8C-D506-44C5-B374-E5DEC193649D}" type="datetime2">
              <a:rPr lang="en-US" smtClean="0"/>
              <a:t>Thursday, October 29, 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Academy of Social Sciences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0D98-F258-45B0-9DBB-DAB0C73AA5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B0AA-9D8B-4B08-AD42-99F1E2A80DE9}" type="datetime2">
              <a:rPr lang="en-US" smtClean="0"/>
              <a:t>Thursday, October 29, 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Academy of Social Sciences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0D98-F258-45B0-9DBB-DAB0C73AA5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596C-F1A4-453F-B111-51F71D9DF1B4}" type="datetime2">
              <a:rPr lang="en-US" smtClean="0"/>
              <a:t>Thursday, October 29, 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Academy of Social Sciences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0D98-F258-45B0-9DBB-DAB0C73AA5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66777-011E-4F09-92DA-0F32123F5D65}" type="datetime2">
              <a:rPr lang="en-US" smtClean="0"/>
              <a:t>Thursday, October 29,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Academy of Social Sciences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F0D98-F258-45B0-9DBB-DAB0C73AA54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hyperlink" Target="mailto:director@acss.org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w AcSS Lar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8794" y="0"/>
            <a:ext cx="9641588" cy="386104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DC50-D684-41C6-9293-84C5A2C6535A}" type="datetime2">
              <a:rPr lang="en-US" smtClean="0">
                <a:latin typeface="Gill Sans MT" pitchFamily="34" charset="0"/>
              </a:rPr>
              <a:t>Thursday, October 29, 2015</a:t>
            </a:fld>
            <a:endParaRPr lang="en-GB" dirty="0">
              <a:latin typeface="Gill Sans MT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0D98-F258-45B0-9DBB-DAB0C73AA54C}" type="slidenum">
              <a:rPr lang="en-GB" smtClean="0">
                <a:latin typeface="Gill Sans MT" pitchFamily="34" charset="0"/>
              </a:rPr>
              <a:pPr/>
              <a:t>1</a:t>
            </a:fld>
            <a:endParaRPr lang="en-GB" dirty="0">
              <a:latin typeface="Gill Sans MT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latin typeface="Gill Sans MT" pitchFamily="34" charset="0"/>
              </a:rPr>
              <a:t>Academy of Social Sciences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3573016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3600" b="1" dirty="0" smtClean="0"/>
              <a:t>Arts &amp; Humanities Alliance</a:t>
            </a:r>
          </a:p>
          <a:p>
            <a:pPr fontAlgn="base"/>
            <a:r>
              <a:rPr lang="en-GB" sz="3600" b="1" dirty="0" smtClean="0"/>
              <a:t>Royal Historical Society, London</a:t>
            </a:r>
          </a:p>
          <a:p>
            <a:pPr fontAlgn="base"/>
            <a:r>
              <a:rPr lang="en-GB" sz="3600" b="1" dirty="0" smtClean="0"/>
              <a:t>14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November 2014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A7EE-E8BA-4241-8E81-377462F997D7}" type="datetime2">
              <a:rPr lang="en-US" smtClean="0">
                <a:latin typeface="Gill Sans MT" pitchFamily="34" charset="0"/>
              </a:rPr>
              <a:t>Thursday, October 29, 2015</a:t>
            </a:fld>
            <a:endParaRPr lang="en-GB" dirty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0D98-F258-45B0-9DBB-DAB0C73AA54C}" type="slidenum">
              <a:rPr lang="en-GB" smtClean="0">
                <a:latin typeface="Gill Sans MT" pitchFamily="34" charset="0"/>
              </a:rPr>
              <a:pPr/>
              <a:t>2</a:t>
            </a:fld>
            <a:endParaRPr lang="en-GB" dirty="0">
              <a:latin typeface="Gill Sans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latin typeface="Gill Sans MT" pitchFamily="34" charset="0"/>
              </a:rPr>
              <a:t>Academy of Social Sciences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592" y="1628800"/>
            <a:ext cx="723847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b="1" dirty="0"/>
              <a:t>Formation</a:t>
            </a:r>
            <a:endParaRPr lang="en-GB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/>
              <a:t>Precursor to Academy formed in 1982 – </a:t>
            </a:r>
            <a:r>
              <a:rPr lang="en-GB" sz="2600" i="1" dirty="0"/>
              <a:t>Association of Learned Societies in the Social Sciences </a:t>
            </a:r>
            <a:endParaRPr lang="en-GB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/>
              <a:t>Comprised wholly of </a:t>
            </a:r>
            <a:r>
              <a:rPr lang="en-GB" sz="2600" dirty="0" err="1" smtClean="0"/>
              <a:t>LSocs</a:t>
            </a:r>
            <a:r>
              <a:rPr lang="en-GB" sz="2600" dirty="0" smtClean="0"/>
              <a:t>. </a:t>
            </a:r>
            <a:endParaRPr lang="en-GB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/>
              <a:t>Intention to be a defensive body as </a:t>
            </a:r>
            <a:r>
              <a:rPr lang="en-GB" sz="2600" dirty="0" smtClean="0"/>
              <a:t>SS </a:t>
            </a:r>
            <a:r>
              <a:rPr lang="en-GB" sz="2600" dirty="0"/>
              <a:t>under attack by Administration </a:t>
            </a:r>
            <a:r>
              <a:rPr lang="en-GB" sz="2600" dirty="0" smtClean="0"/>
              <a:t>e.g. </a:t>
            </a:r>
            <a:r>
              <a:rPr lang="en-GB" sz="2600" dirty="0"/>
              <a:t>SSRC changed to be ESRC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/>
              <a:t>ESRC and BA advocacy compromised by public funding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02" y="317313"/>
            <a:ext cx="8437897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A7EE-E8BA-4241-8E81-377462F997D7}" type="datetime2">
              <a:rPr lang="en-US" smtClean="0">
                <a:latin typeface="Gill Sans MT" pitchFamily="34" charset="0"/>
              </a:rPr>
              <a:t>Thursday, October 29, 2015</a:t>
            </a:fld>
            <a:endParaRPr lang="en-GB" dirty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0D98-F258-45B0-9DBB-DAB0C73AA54C}" type="slidenum">
              <a:rPr lang="en-GB" smtClean="0">
                <a:latin typeface="Gill Sans MT" pitchFamily="34" charset="0"/>
              </a:rPr>
              <a:pPr/>
              <a:t>3</a:t>
            </a:fld>
            <a:endParaRPr lang="en-GB" dirty="0">
              <a:latin typeface="Gill Sans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latin typeface="Gill Sans MT" pitchFamily="34" charset="0"/>
              </a:rPr>
              <a:t>Academy of Social Sciences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592" y="1628800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Step Forward</a:t>
            </a:r>
            <a:endParaRPr lang="en-GB" sz="2400" dirty="0"/>
          </a:p>
          <a:p>
            <a:r>
              <a:rPr lang="en-GB" sz="2400" dirty="0"/>
              <a:t>In 1999 ALSISS becomes </a:t>
            </a:r>
            <a:r>
              <a:rPr lang="en-GB" sz="2400" dirty="0" smtClean="0"/>
              <a:t>AcSS: individual Academicians </a:t>
            </a:r>
            <a:r>
              <a:rPr lang="en-GB" sz="2400" dirty="0"/>
              <a:t>admitted into </a:t>
            </a:r>
            <a:r>
              <a:rPr lang="en-GB" sz="2400" dirty="0" smtClean="0"/>
              <a:t>membership. </a:t>
            </a:r>
          </a:p>
          <a:p>
            <a:r>
              <a:rPr lang="en-GB" sz="2400" dirty="0" smtClean="0"/>
              <a:t>Political </a:t>
            </a:r>
            <a:r>
              <a:rPr lang="en-GB" sz="2400" dirty="0"/>
              <a:t>and funding landscaped changed, but </a:t>
            </a:r>
            <a:r>
              <a:rPr lang="en-GB" sz="2400" dirty="0" smtClean="0"/>
              <a:t>widely held view that </a:t>
            </a:r>
            <a:r>
              <a:rPr lang="en-GB" sz="2400" dirty="0"/>
              <a:t>BA not representative of </a:t>
            </a:r>
            <a:r>
              <a:rPr lang="en-GB" sz="2400" dirty="0" smtClean="0"/>
              <a:t>SS community:</a:t>
            </a:r>
            <a:endParaRPr lang="en-GB" sz="2400" dirty="0"/>
          </a:p>
          <a:p>
            <a:pPr marL="549275" indent="-342900">
              <a:buFont typeface="Arial" panose="020B0604020202020204" pitchFamily="34" charset="0"/>
              <a:buChar char="•"/>
            </a:pPr>
            <a:r>
              <a:rPr lang="en-GB" sz="2400" dirty="0"/>
              <a:t>O</a:t>
            </a:r>
            <a:r>
              <a:rPr lang="en-GB" sz="2400" dirty="0" smtClean="0"/>
              <a:t>nly </a:t>
            </a:r>
            <a:r>
              <a:rPr lang="en-GB" sz="2400" dirty="0"/>
              <a:t>about 20% of BA Fellows </a:t>
            </a:r>
            <a:r>
              <a:rPr lang="en-GB" sz="2400" dirty="0" smtClean="0"/>
              <a:t>SS</a:t>
            </a:r>
            <a:endParaRPr lang="en-GB" sz="2400" dirty="0"/>
          </a:p>
          <a:p>
            <a:pPr marL="549275" indent="-342900">
              <a:buFont typeface="Arial" panose="020B0604020202020204" pitchFamily="34" charset="0"/>
              <a:buChar char="•"/>
            </a:pPr>
            <a:r>
              <a:rPr lang="en-GB" sz="2400" dirty="0"/>
              <a:t>D</a:t>
            </a:r>
            <a:r>
              <a:rPr lang="en-GB" sz="2400" dirty="0" smtClean="0"/>
              <a:t>istinguished </a:t>
            </a:r>
            <a:r>
              <a:rPr lang="en-GB" sz="2400" dirty="0"/>
              <a:t>scholars, but many are retired</a:t>
            </a:r>
          </a:p>
          <a:p>
            <a:pPr marL="549275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None are practitioners – scholarship is an essential requirement for FBA</a:t>
            </a:r>
          </a:p>
          <a:p>
            <a:pPr marL="549275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No direct membership for Learned </a:t>
            </a:r>
            <a:r>
              <a:rPr lang="en-GB" sz="2400" dirty="0" smtClean="0"/>
              <a:t>Societies</a:t>
            </a:r>
          </a:p>
          <a:p>
            <a:pPr lvl="0"/>
            <a:r>
              <a:rPr lang="en-GB" sz="2400" dirty="0" smtClean="0"/>
              <a:t>Q</a:t>
            </a:r>
            <a:r>
              <a:rPr lang="en-GB" sz="2400" dirty="0"/>
              <a:t>: Could someone like Hilary Mantel/</a:t>
            </a:r>
            <a:r>
              <a:rPr lang="en-GB" sz="2400" dirty="0" err="1"/>
              <a:t>Zadie</a:t>
            </a:r>
            <a:r>
              <a:rPr lang="en-GB" sz="2400" dirty="0"/>
              <a:t> Smith/Andrew Marr/Melvyn Bragg be considered a </a:t>
            </a:r>
            <a:r>
              <a:rPr lang="en-GB" sz="2400" dirty="0" smtClean="0"/>
              <a:t>Humanities </a:t>
            </a:r>
            <a:r>
              <a:rPr lang="en-GB" sz="2400" dirty="0"/>
              <a:t>practitioner</a:t>
            </a:r>
            <a:r>
              <a:rPr lang="en-GB" sz="2400" dirty="0" smtClean="0"/>
              <a:t>?</a:t>
            </a:r>
            <a:endParaRPr lang="en-GB" sz="2400" dirty="0"/>
          </a:p>
          <a:p>
            <a:pPr marL="549275" lvl="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02" y="317313"/>
            <a:ext cx="843789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28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A7EE-E8BA-4241-8E81-377462F997D7}" type="datetime2">
              <a:rPr lang="en-US" smtClean="0">
                <a:latin typeface="Gill Sans MT" pitchFamily="34" charset="0"/>
              </a:rPr>
              <a:t>Thursday, October 29, 2015</a:t>
            </a:fld>
            <a:endParaRPr lang="en-GB" dirty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0D98-F258-45B0-9DBB-DAB0C73AA54C}" type="slidenum">
              <a:rPr lang="en-GB" smtClean="0">
                <a:latin typeface="Gill Sans MT" pitchFamily="34" charset="0"/>
              </a:rPr>
              <a:pPr/>
              <a:t>4</a:t>
            </a:fld>
            <a:endParaRPr lang="en-GB" dirty="0">
              <a:latin typeface="Gill Sans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latin typeface="Gill Sans MT" pitchFamily="34" charset="0"/>
              </a:rPr>
              <a:t>Academy of Social Sciences</a:t>
            </a:r>
            <a:endParaRPr lang="en-GB" dirty="0">
              <a:latin typeface="Gill Sans MT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02" y="317313"/>
            <a:ext cx="8437897" cy="100811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78226" y="1360146"/>
            <a:ext cx="7632848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b="1" dirty="0"/>
              <a:t>Campaign for Social Science</a:t>
            </a:r>
            <a:endParaRPr lang="en-GB" sz="2600" dirty="0"/>
          </a:p>
          <a:p>
            <a:r>
              <a:rPr lang="en-GB" sz="2500" dirty="0" smtClean="0"/>
              <a:t>Set </a:t>
            </a:r>
            <a:r>
              <a:rPr lang="en-GB" sz="2500" dirty="0"/>
              <a:t>up in 2011 to:</a:t>
            </a:r>
          </a:p>
          <a:p>
            <a:pPr marL="633413" lvl="0" indent="-342900">
              <a:buFont typeface="Arial" panose="020B0604020202020204" pitchFamily="34" charset="0"/>
              <a:buChar char="•"/>
            </a:pPr>
            <a:r>
              <a:rPr lang="en-GB" sz="2500" dirty="0"/>
              <a:t>promote </a:t>
            </a:r>
            <a:r>
              <a:rPr lang="en-GB" sz="2500" dirty="0" smtClean="0"/>
              <a:t>SS</a:t>
            </a:r>
            <a:endParaRPr lang="en-GB" sz="2500" dirty="0"/>
          </a:p>
          <a:p>
            <a:pPr marL="633413" lvl="0" indent="-342900">
              <a:buFont typeface="Arial" panose="020B0604020202020204" pitchFamily="34" charset="0"/>
              <a:buChar char="•"/>
            </a:pPr>
            <a:r>
              <a:rPr lang="en-GB" sz="2500" dirty="0"/>
              <a:t>pursue particular issues </a:t>
            </a:r>
            <a:r>
              <a:rPr lang="en-GB" sz="2500" dirty="0" smtClean="0"/>
              <a:t>e.g. </a:t>
            </a:r>
            <a:r>
              <a:rPr lang="en-GB" sz="2500" dirty="0"/>
              <a:t>Chief Social Scientist </a:t>
            </a:r>
          </a:p>
          <a:p>
            <a:pPr marL="633413" lvl="0" indent="-342900">
              <a:buFont typeface="Arial" panose="020B0604020202020204" pitchFamily="34" charset="0"/>
              <a:buChar char="•"/>
            </a:pPr>
            <a:r>
              <a:rPr lang="en-GB" sz="2500" dirty="0"/>
              <a:t>raise the contribution of </a:t>
            </a:r>
            <a:r>
              <a:rPr lang="en-GB" sz="2500" dirty="0" smtClean="0"/>
              <a:t>SS </a:t>
            </a:r>
            <a:r>
              <a:rPr lang="en-GB" sz="2500" dirty="0"/>
              <a:t>to public policy </a:t>
            </a:r>
            <a:r>
              <a:rPr lang="en-GB" sz="2500" dirty="0" smtClean="0"/>
              <a:t>making</a:t>
            </a:r>
            <a:endParaRPr lang="en-GB" sz="2500" dirty="0"/>
          </a:p>
          <a:p>
            <a:pPr marL="633413" lvl="0" indent="-342900">
              <a:buFont typeface="Arial" panose="020B0604020202020204" pitchFamily="34" charset="0"/>
              <a:buChar char="•"/>
            </a:pPr>
            <a:r>
              <a:rPr lang="en-GB" sz="2500" dirty="0"/>
              <a:t>extend further into the social science community – i.e. beyond the </a:t>
            </a:r>
            <a:r>
              <a:rPr lang="en-GB" sz="2500" dirty="0" err="1" smtClean="0"/>
              <a:t>eminenti</a:t>
            </a:r>
            <a:endParaRPr lang="en-GB" sz="2500" dirty="0"/>
          </a:p>
          <a:p>
            <a:pPr marL="633413" lvl="0" indent="-342900">
              <a:buFont typeface="Arial" panose="020B0604020202020204" pitchFamily="34" charset="0"/>
              <a:buChar char="•"/>
            </a:pPr>
            <a:r>
              <a:rPr lang="en-GB" sz="2500" dirty="0"/>
              <a:t>raise funding beyond </a:t>
            </a:r>
            <a:r>
              <a:rPr lang="en-GB" sz="2500" dirty="0" smtClean="0"/>
              <a:t>Academy subscription </a:t>
            </a:r>
            <a:r>
              <a:rPr lang="en-GB" sz="2500" dirty="0"/>
              <a:t>base to do this</a:t>
            </a:r>
          </a:p>
          <a:p>
            <a:r>
              <a:rPr lang="en-GB" sz="2500" dirty="0" smtClean="0"/>
              <a:t>Major report, </a:t>
            </a:r>
            <a:r>
              <a:rPr lang="en-GB" sz="2500" b="1" i="1" dirty="0" smtClean="0"/>
              <a:t>The Business of People (#</a:t>
            </a:r>
            <a:r>
              <a:rPr lang="en-GB" sz="2500" b="1" i="1" dirty="0" err="1" smtClean="0"/>
              <a:t>bizofpeople</a:t>
            </a:r>
            <a:r>
              <a:rPr lang="en-GB" sz="2500" b="1" i="1" dirty="0" smtClean="0"/>
              <a:t>) </a:t>
            </a:r>
            <a:r>
              <a:rPr lang="en-GB" sz="2500" dirty="0" smtClean="0"/>
              <a:t>launching Feb 2015</a:t>
            </a:r>
          </a:p>
          <a:p>
            <a:pPr marL="623888" indent="-354013">
              <a:buFont typeface="Arial" panose="020B0604020202020204" pitchFamily="34" charset="0"/>
              <a:buChar char="•"/>
            </a:pPr>
            <a:r>
              <a:rPr lang="en-GB" sz="2500" dirty="0" smtClean="0"/>
              <a:t>SS issues &amp; opportunities </a:t>
            </a:r>
            <a:r>
              <a:rPr lang="en-GB" sz="2500" dirty="0"/>
              <a:t>for next </a:t>
            </a:r>
            <a:r>
              <a:rPr lang="en-GB" sz="2500" dirty="0" smtClean="0"/>
              <a:t>Administration, </a:t>
            </a:r>
            <a:r>
              <a:rPr lang="en-GB" sz="2500" dirty="0" err="1" smtClean="0"/>
              <a:t>inc</a:t>
            </a:r>
            <a:r>
              <a:rPr lang="en-GB" sz="2500" dirty="0" smtClean="0"/>
              <a:t> </a:t>
            </a:r>
            <a:r>
              <a:rPr lang="en-GB" sz="2500" dirty="0"/>
              <a:t>public spending round 2016-17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354476"/>
            <a:ext cx="1510619" cy="115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9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A7EE-E8BA-4241-8E81-377462F997D7}" type="datetime2">
              <a:rPr lang="en-US" smtClean="0">
                <a:latin typeface="Gill Sans MT" pitchFamily="34" charset="0"/>
              </a:rPr>
              <a:t>Thursday, October 29, 2015</a:t>
            </a:fld>
            <a:endParaRPr lang="en-GB" dirty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0D98-F258-45B0-9DBB-DAB0C73AA54C}" type="slidenum">
              <a:rPr lang="en-GB" smtClean="0">
                <a:latin typeface="Gill Sans MT" pitchFamily="34" charset="0"/>
              </a:rPr>
              <a:pPr/>
              <a:t>5</a:t>
            </a:fld>
            <a:endParaRPr lang="en-GB" dirty="0">
              <a:latin typeface="Gill Sans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latin typeface="Gill Sans MT" pitchFamily="34" charset="0"/>
              </a:rPr>
              <a:t>Academy of Social Sciences</a:t>
            </a:r>
            <a:endParaRPr lang="en-GB" dirty="0">
              <a:latin typeface="Gill Sans MT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02" y="317313"/>
            <a:ext cx="8437897" cy="100811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78226" y="1350870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National Academy – the next </a:t>
            </a:r>
            <a:r>
              <a:rPr lang="en-GB" sz="2400" b="1" dirty="0" smtClean="0"/>
              <a:t>step forward?</a:t>
            </a:r>
            <a:endParaRPr lang="en-GB" sz="2400" dirty="0"/>
          </a:p>
          <a:p>
            <a:r>
              <a:rPr lang="en-GB" sz="2400" dirty="0" smtClean="0"/>
              <a:t>Observed growth </a:t>
            </a:r>
            <a:r>
              <a:rPr lang="en-GB" sz="2400" dirty="0"/>
              <a:t>of formal national academies structures within BIS for communications on policy matters and consultations, formal and </a:t>
            </a:r>
            <a:r>
              <a:rPr lang="en-GB" sz="2400" dirty="0" smtClean="0"/>
              <a:t>informal</a:t>
            </a:r>
          </a:p>
          <a:p>
            <a:pPr marL="269875"/>
            <a:r>
              <a:rPr lang="en-GB" sz="2400" b="1" i="1" dirty="0" smtClean="0"/>
              <a:t>2013</a:t>
            </a:r>
          </a:p>
          <a:p>
            <a:pPr marL="269875"/>
            <a:r>
              <a:rPr lang="en-GB" sz="2400" dirty="0" smtClean="0"/>
              <a:t>Academy Council adopts National Academy strapline and begins acting like a national academy e.g. public honours</a:t>
            </a:r>
          </a:p>
          <a:p>
            <a:pPr marL="269875"/>
            <a:r>
              <a:rPr lang="en-GB" sz="2400" b="1" i="1" dirty="0" smtClean="0"/>
              <a:t>2014 </a:t>
            </a:r>
          </a:p>
          <a:p>
            <a:pPr marL="269875"/>
            <a:r>
              <a:rPr lang="en-GB" sz="2400" dirty="0" smtClean="0"/>
              <a:t>Academicians become Fellows</a:t>
            </a:r>
          </a:p>
          <a:p>
            <a:pPr marL="269875"/>
            <a:r>
              <a:rPr lang="en-GB" sz="2400" dirty="0" smtClean="0"/>
              <a:t>Offer to national academies / BA of collaborative working rejected</a:t>
            </a:r>
          </a:p>
          <a:p>
            <a:pPr marL="269875"/>
            <a:r>
              <a:rPr lang="en-GB" sz="2400" b="1" i="1" dirty="0" smtClean="0"/>
              <a:t>2014 + </a:t>
            </a:r>
          </a:p>
          <a:p>
            <a:pPr marL="269875"/>
            <a:r>
              <a:rPr lang="en-GB" sz="2400" dirty="0" smtClean="0"/>
              <a:t>AcSS begins pursuit of national academy status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5279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A7EE-E8BA-4241-8E81-377462F997D7}" type="datetime2">
              <a:rPr lang="en-US" smtClean="0">
                <a:latin typeface="Gill Sans MT" pitchFamily="34" charset="0"/>
              </a:rPr>
              <a:t>Thursday, October 29, 2015</a:t>
            </a:fld>
            <a:endParaRPr lang="en-GB" dirty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0D98-F258-45B0-9DBB-DAB0C73AA54C}" type="slidenum">
              <a:rPr lang="en-GB" smtClean="0">
                <a:latin typeface="Gill Sans MT" pitchFamily="34" charset="0"/>
              </a:rPr>
              <a:pPr/>
              <a:t>6</a:t>
            </a:fld>
            <a:endParaRPr lang="en-GB" dirty="0">
              <a:latin typeface="Gill Sans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latin typeface="Gill Sans MT" pitchFamily="34" charset="0"/>
              </a:rPr>
              <a:t>Academy of Social Sciences</a:t>
            </a:r>
            <a:endParaRPr lang="en-GB" dirty="0">
              <a:latin typeface="Gill Sans MT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02" y="317313"/>
            <a:ext cx="8437897" cy="100811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40986" y="1758396"/>
            <a:ext cx="777249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b="1" dirty="0"/>
              <a:t>Final Thought - a few interesting stats on </a:t>
            </a:r>
            <a:r>
              <a:rPr lang="en-GB" sz="2600" b="1" dirty="0" smtClean="0"/>
              <a:t>representation</a:t>
            </a:r>
            <a:endParaRPr lang="en-GB" sz="2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497351"/>
              </p:ext>
            </p:extLst>
          </p:nvPr>
        </p:nvGraphicFramePr>
        <p:xfrm>
          <a:off x="1115616" y="2924944"/>
          <a:ext cx="6840760" cy="237744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5832648"/>
                <a:gridCol w="1008112"/>
              </a:tblGrid>
              <a:tr h="7204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600" dirty="0" smtClean="0">
                          <a:effectLst/>
                        </a:rPr>
                        <a:t>Ratio </a:t>
                      </a:r>
                      <a:r>
                        <a:rPr lang="en-GB" sz="2600" dirty="0">
                          <a:effectLst/>
                        </a:rPr>
                        <a:t>of RS/</a:t>
                      </a:r>
                      <a:r>
                        <a:rPr lang="en-GB" sz="2600" dirty="0" err="1">
                          <a:effectLst/>
                        </a:rPr>
                        <a:t>AcMedSci</a:t>
                      </a:r>
                      <a:r>
                        <a:rPr lang="en-GB" sz="2600" dirty="0">
                          <a:effectLst/>
                        </a:rPr>
                        <a:t>/</a:t>
                      </a:r>
                      <a:r>
                        <a:rPr lang="en-GB" sz="2600" dirty="0" err="1">
                          <a:effectLst/>
                        </a:rPr>
                        <a:t>RAcEng</a:t>
                      </a:r>
                      <a:r>
                        <a:rPr lang="en-GB" sz="2600" dirty="0">
                          <a:effectLst/>
                        </a:rPr>
                        <a:t> </a:t>
                      </a:r>
                      <a:r>
                        <a:rPr lang="en-GB" sz="2600" dirty="0" smtClean="0">
                          <a:effectLst/>
                        </a:rPr>
                        <a:t>Fellows </a:t>
                      </a:r>
                      <a:r>
                        <a:rPr lang="en-GB" sz="2600" dirty="0">
                          <a:effectLst/>
                        </a:rPr>
                        <a:t>to STEM academics</a:t>
                      </a:r>
                      <a:endParaRPr lang="en-GB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</a:rPr>
                        <a:t>1:18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600" dirty="0" smtClean="0">
                          <a:effectLst/>
                        </a:rPr>
                        <a:t>Ratio </a:t>
                      </a:r>
                      <a:r>
                        <a:rPr lang="en-GB" sz="2600" dirty="0">
                          <a:effectLst/>
                        </a:rPr>
                        <a:t>of BA fellows to </a:t>
                      </a:r>
                      <a:r>
                        <a:rPr lang="en-GB" sz="2600" dirty="0" smtClean="0">
                          <a:effectLst/>
                        </a:rPr>
                        <a:t>SS </a:t>
                      </a:r>
                      <a:r>
                        <a:rPr lang="en-GB" sz="2600" dirty="0">
                          <a:effectLst/>
                        </a:rPr>
                        <a:t>academics</a:t>
                      </a:r>
                      <a:endParaRPr lang="en-GB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1:78</a:t>
                      </a:r>
                      <a:endParaRPr lang="en-GB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Ratio of BA &amp; AcSS </a:t>
                      </a:r>
                      <a:r>
                        <a:rPr lang="en-GB" sz="2600" dirty="0" smtClean="0">
                          <a:effectLst/>
                        </a:rPr>
                        <a:t>Fellows </a:t>
                      </a:r>
                      <a:r>
                        <a:rPr lang="en-GB" sz="2600" dirty="0">
                          <a:effectLst/>
                        </a:rPr>
                        <a:t>to </a:t>
                      </a:r>
                      <a:r>
                        <a:rPr lang="en-GB" sz="2600" dirty="0" smtClean="0">
                          <a:effectLst/>
                        </a:rPr>
                        <a:t>SS </a:t>
                      </a:r>
                      <a:r>
                        <a:rPr lang="en-GB" sz="2600" dirty="0">
                          <a:effectLst/>
                        </a:rPr>
                        <a:t>academics</a:t>
                      </a:r>
                      <a:endParaRPr lang="en-GB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1:24</a:t>
                      </a:r>
                      <a:endParaRPr lang="en-GB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Ratio of BA </a:t>
                      </a:r>
                      <a:r>
                        <a:rPr lang="en-GB" sz="2600" dirty="0" smtClean="0">
                          <a:effectLst/>
                        </a:rPr>
                        <a:t>Fellows </a:t>
                      </a:r>
                      <a:r>
                        <a:rPr lang="en-GB" sz="2600" dirty="0">
                          <a:effectLst/>
                        </a:rPr>
                        <a:t>to Hums academics</a:t>
                      </a:r>
                      <a:endParaRPr lang="en-GB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????</a:t>
                      </a:r>
                      <a:endParaRPr lang="en-GB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80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A7EE-E8BA-4241-8E81-377462F997D7}" type="datetime2">
              <a:rPr lang="en-US" smtClean="0">
                <a:latin typeface="Gill Sans MT" pitchFamily="34" charset="0"/>
              </a:rPr>
              <a:t>Thursday, October 29, 2015</a:t>
            </a:fld>
            <a:endParaRPr lang="en-GB" dirty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0D98-F258-45B0-9DBB-DAB0C73AA54C}" type="slidenum">
              <a:rPr lang="en-GB" smtClean="0">
                <a:latin typeface="Gill Sans MT" pitchFamily="34" charset="0"/>
              </a:rPr>
              <a:pPr/>
              <a:t>7</a:t>
            </a:fld>
            <a:endParaRPr lang="en-GB" dirty="0">
              <a:latin typeface="Gill Sans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latin typeface="Gill Sans MT" pitchFamily="34" charset="0"/>
              </a:rPr>
              <a:t>Academy of Social Sciences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2646" y="2959759"/>
            <a:ext cx="7238478" cy="120032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GB" sz="7200" b="1" dirty="0" smtClean="0"/>
              <a:t>QUESTIONS</a:t>
            </a:r>
            <a:endParaRPr lang="en-GB" sz="7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02" y="317313"/>
            <a:ext cx="8437897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4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A7EE-E8BA-4241-8E81-377462F997D7}" type="datetime2">
              <a:rPr lang="en-US" smtClean="0">
                <a:latin typeface="Gill Sans MT" pitchFamily="34" charset="0"/>
              </a:rPr>
              <a:t>Thursday, October 29, 2015</a:t>
            </a:fld>
            <a:endParaRPr lang="en-GB" dirty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0D98-F258-45B0-9DBB-DAB0C73AA54C}" type="slidenum">
              <a:rPr lang="en-GB" smtClean="0">
                <a:latin typeface="Gill Sans MT" pitchFamily="34" charset="0"/>
              </a:rPr>
              <a:pPr/>
              <a:t>8</a:t>
            </a:fld>
            <a:endParaRPr lang="en-GB" dirty="0">
              <a:latin typeface="Gill Sans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latin typeface="Gill Sans MT" pitchFamily="34" charset="0"/>
              </a:rPr>
              <a:t>Academy of Social Sciences</a:t>
            </a:r>
            <a:endParaRPr lang="en-GB" dirty="0">
              <a:latin typeface="Gill Sans MT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02" y="317313"/>
            <a:ext cx="8437897" cy="100811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47664" y="1556792"/>
            <a:ext cx="5688632" cy="452431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1"/>
            <a:r>
              <a:rPr lang="en-GB" sz="3600" i="1" dirty="0" smtClean="0"/>
              <a:t>Stephen Anderson</a:t>
            </a:r>
          </a:p>
          <a:p>
            <a:pPr lvl="1"/>
            <a:r>
              <a:rPr lang="en-GB" sz="3600" i="1" dirty="0" smtClean="0"/>
              <a:t>Executive Director</a:t>
            </a:r>
            <a:endParaRPr lang="en-GB" sz="3600" i="1" dirty="0"/>
          </a:p>
          <a:p>
            <a:pPr lvl="1"/>
            <a:r>
              <a:rPr lang="en-GB" sz="3600" i="1" dirty="0" smtClean="0">
                <a:hlinkClick r:id="rId4"/>
              </a:rPr>
              <a:t>director@acss.org.uk</a:t>
            </a:r>
            <a:endParaRPr lang="en-GB" sz="3600" i="1" dirty="0" smtClean="0"/>
          </a:p>
          <a:p>
            <a:pPr lvl="1"/>
            <a:r>
              <a:rPr lang="en-GB" sz="3600" i="1" dirty="0" smtClean="0"/>
              <a:t>+</a:t>
            </a:r>
            <a:r>
              <a:rPr lang="en-GB" sz="3600" i="1" dirty="0"/>
              <a:t>44 (0) 20 7330 </a:t>
            </a:r>
            <a:r>
              <a:rPr lang="en-GB" sz="3600" i="1" dirty="0" smtClean="0"/>
              <a:t>9280</a:t>
            </a:r>
          </a:p>
          <a:p>
            <a:pPr lvl="1"/>
            <a:endParaRPr lang="en-GB" sz="3600" i="1" dirty="0"/>
          </a:p>
          <a:p>
            <a:pPr lvl="1"/>
            <a:r>
              <a:rPr lang="en-GB" sz="3600" i="1" dirty="0" smtClean="0"/>
              <a:t>@</a:t>
            </a:r>
            <a:r>
              <a:rPr lang="en-GB" sz="3600" i="1" dirty="0" err="1" smtClean="0"/>
              <a:t>AcadSocSciences</a:t>
            </a:r>
            <a:r>
              <a:rPr lang="en-GB" sz="3600" i="1" dirty="0" smtClean="0"/>
              <a:t> @</a:t>
            </a:r>
            <a:r>
              <a:rPr lang="en-GB" sz="3600" i="1" dirty="0" err="1" smtClean="0"/>
              <a:t>CfSocialScience</a:t>
            </a:r>
            <a:endParaRPr lang="en-GB" sz="3600" i="1" dirty="0" smtClean="0"/>
          </a:p>
          <a:p>
            <a:pPr lvl="1"/>
            <a:r>
              <a:rPr lang="en-GB" sz="3600" i="1" dirty="0" smtClean="0"/>
              <a:t>#</a:t>
            </a:r>
            <a:r>
              <a:rPr lang="en-GB" sz="3600" i="1" dirty="0" err="1" smtClean="0"/>
              <a:t>socialscience</a:t>
            </a:r>
            <a:r>
              <a:rPr lang="en-GB" sz="3600" i="1" dirty="0" smtClean="0"/>
              <a:t> #</a:t>
            </a:r>
            <a:r>
              <a:rPr lang="en-GB" sz="3600" i="1" dirty="0" err="1" smtClean="0"/>
              <a:t>bizofpeople</a:t>
            </a:r>
            <a:endParaRPr lang="en-GB" sz="36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665432"/>
            <a:ext cx="9429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9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</Words>
  <Application>Microsoft Office PowerPoint</Application>
  <PresentationFormat>On-screen Show (4:3)</PresentationFormat>
  <Paragraphs>83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2014-11-13T12:16:07Z</dcterms:created>
  <dcterms:modified xsi:type="dcterms:W3CDTF">2015-10-29T14:25:42Z</dcterms:modified>
</cp:coreProperties>
</file>